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0"/>
  </p:handoutMasterIdLst>
  <p:sldIdLst>
    <p:sldId id="269" r:id="rId3"/>
    <p:sldId id="267" r:id="rId4"/>
    <p:sldId id="268" r:id="rId5"/>
    <p:sldId id="266" r:id="rId6"/>
    <p:sldId id="265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009900"/>
    <a:srgbClr val="FF6600"/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945F35-3312-420F-95A5-050582018A76}" type="datetimeFigureOut">
              <a:rPr lang="en-US"/>
              <a:pPr>
                <a:defRPr/>
              </a:pPr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DD58F40-63A4-4421-B11B-A5A20AABE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98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D136-B80C-414E-8CB8-DDBD3A80E1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60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EAC11-1BEE-4D57-A550-63FAC61602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490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E166D-3726-4C65-9D03-43094F216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0029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620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314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59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94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157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16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04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634C1-9559-4D1E-B829-CB22C07D8E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821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0979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58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49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D28E3-622C-4770-832A-90D8A40653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10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1158D-170B-4B7E-B543-751423391D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894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56EAE-BA43-459B-8BE8-29303B8BF1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61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B2BA-BFE6-47EE-9F81-F36693FF5D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0093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AB44E-7D1B-45A1-B7D0-B4FA06B554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8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5DFDF-669C-4920-B6E7-63D2ED0D36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550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E993E-CECD-423B-B00B-A5F1A9D3D7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85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EAA5C37-F720-4F6F-A202-CEF2B25B2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4C65915-CAFC-495F-989F-5E45B808A00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10/10/2017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6DE7950-2CF0-4FFA-879F-5142CC38E74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54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76200"/>
            <a:ext cx="8915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kern="0" smtClean="0">
                <a:solidFill>
                  <a:schemeClr val="folHlink"/>
                </a:solidFill>
              </a:rPr>
              <a:t>Me llamo _______	Clase 702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12 de octubre del 2017</a:t>
            </a:r>
            <a:endParaRPr lang="en-US" altLang="en-US" sz="36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371600"/>
            <a:ext cx="88392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dirty="0" smtClean="0">
                <a:solidFill>
                  <a:srgbClr val="FF0000"/>
                </a:solidFill>
              </a:rPr>
              <a:t>Propósito # 12: </a:t>
            </a:r>
            <a:r>
              <a:rPr lang="es-ES_tradnl" altLang="en-US" kern="0" dirty="0" smtClean="0"/>
              <a:t>¿Cómo es tu casa?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400" i="1" kern="0" dirty="0" smtClean="0">
                <a:solidFill>
                  <a:srgbClr val="00B050"/>
                </a:solidFill>
              </a:rPr>
              <a:t>L.O:  To </a:t>
            </a:r>
            <a:r>
              <a:rPr lang="es-ES_tradnl" altLang="en-US" sz="2400" i="1" kern="0" dirty="0" err="1" smtClean="0">
                <a:solidFill>
                  <a:srgbClr val="00B050"/>
                </a:solidFill>
              </a:rPr>
              <a:t>recall</a:t>
            </a:r>
            <a:r>
              <a:rPr lang="es-ES_tradnl" altLang="en-US" sz="24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400" i="1" kern="0" dirty="0" err="1" smtClean="0">
                <a:solidFill>
                  <a:srgbClr val="00B050"/>
                </a:solidFill>
              </a:rPr>
              <a:t>house</a:t>
            </a:r>
            <a:r>
              <a:rPr lang="es-ES_tradnl" altLang="en-US" sz="2400" i="1" kern="0" dirty="0" smtClean="0">
                <a:solidFill>
                  <a:srgbClr val="00B050"/>
                </a:solidFill>
              </a:rPr>
              <a:t> and home </a:t>
            </a:r>
            <a:r>
              <a:rPr lang="es-ES_tradnl" altLang="en-US" sz="2400" i="1" kern="0" dirty="0" err="1" smtClean="0">
                <a:solidFill>
                  <a:srgbClr val="00B050"/>
                </a:solidFill>
              </a:rPr>
              <a:t>vocabulary</a:t>
            </a:r>
            <a:endParaRPr lang="es-ES_tradnl" altLang="en-US" sz="2400" i="1" kern="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endParaRPr lang="es-ES_tradnl" altLang="en-US" b="1" kern="0" smtClean="0">
              <a:solidFill>
                <a:srgbClr val="FF66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altLang="en-US" kern="0" dirty="0" smtClean="0"/>
              <a:t>Copia y completa: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dirty="0" smtClean="0"/>
              <a:t>El hermano de mi padre es mi _________.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dirty="0" smtClean="0"/>
              <a:t>La hija de mis tíos es mi _________.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dirty="0" smtClean="0"/>
              <a:t>Yo soy __________ de los padres de mis padres.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dirty="0" smtClean="0"/>
              <a:t>Los padres de mis padres son mis _______.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dirty="0" smtClean="0"/>
              <a:t>La hija de mis padres es mi __________.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76544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3300"/>
                </a:solidFill>
              </a:rPr>
              <a:t>Repaso de Vocabulario: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55675"/>
            <a:ext cx="8229600" cy="5292725"/>
          </a:xfrm>
        </p:spPr>
        <p:txBody>
          <a:bodyPr/>
          <a:lstStyle/>
          <a:p>
            <a:pPr eaLnBrk="1" hangingPunct="1"/>
            <a:r>
              <a:rPr lang="en-US" altLang="en-US" smtClean="0"/>
              <a:t>Label the Andres’ family tree with the correct title of the members. (follow the example)</a:t>
            </a:r>
          </a:p>
        </p:txBody>
      </p:sp>
      <p:pic>
        <p:nvPicPr>
          <p:cNvPr id="10244" name="Picture 4" descr="arbol, ejemp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518160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057400" y="5943600"/>
            <a:ext cx="14351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Hijo/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 Hermano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Andres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276600" y="2895600"/>
            <a:ext cx="1371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1.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657600" y="2895600"/>
            <a:ext cx="1219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Abuelo 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724400" y="2971800"/>
            <a:ext cx="11430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6.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3200400" y="44196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34290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3505200" y="4495800"/>
            <a:ext cx="914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562600" y="4724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58674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6096000" y="47244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4648200" y="4495800"/>
            <a:ext cx="1219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3.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962400" y="5867400"/>
            <a:ext cx="14478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4.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981200" y="4724400"/>
            <a:ext cx="1219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5.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943600" y="4572000"/>
            <a:ext cx="11430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7.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276600" y="4191000"/>
            <a:ext cx="12954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9.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5486400" y="6034088"/>
            <a:ext cx="1905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8.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7010400" y="55308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2.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93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33550"/>
            <a:ext cx="566737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6400800" y="2286000"/>
            <a:ext cx="83820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4876800" y="1905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3962400" y="4724400"/>
            <a:ext cx="0" cy="9906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5257800" y="4876800"/>
            <a:ext cx="0" cy="685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6553200" y="4876800"/>
            <a:ext cx="1066800" cy="6858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>
            <a:off x="1981200" y="4800600"/>
            <a:ext cx="762000" cy="91440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V="1">
            <a:off x="304800" y="6248400"/>
            <a:ext cx="861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304800" y="5867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V="1">
            <a:off x="8915400" y="5867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Repaso de Vocabulario</a:t>
            </a:r>
          </a:p>
        </p:txBody>
      </p:sp>
      <p:sp>
        <p:nvSpPr>
          <p:cNvPr id="3092" name="TextBox 1"/>
          <p:cNvSpPr txBox="1">
            <a:spLocks noChangeArrowheads="1"/>
          </p:cNvSpPr>
          <p:nvPr/>
        </p:nvSpPr>
        <p:spPr bwMode="auto">
          <a:xfrm>
            <a:off x="4419600" y="2071688"/>
            <a:ext cx="5334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3093" name="TextBox 20"/>
          <p:cNvSpPr txBox="1">
            <a:spLocks noChangeArrowheads="1"/>
          </p:cNvSpPr>
          <p:nvPr/>
        </p:nvSpPr>
        <p:spPr bwMode="auto">
          <a:xfrm>
            <a:off x="6705600" y="21336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00FF"/>
                </a:solidFill>
              </a:rPr>
              <a:t>2.</a:t>
            </a:r>
          </a:p>
        </p:txBody>
      </p:sp>
      <p:sp>
        <p:nvSpPr>
          <p:cNvPr id="3094" name="TextBox 21"/>
          <p:cNvSpPr txBox="1">
            <a:spLocks noChangeArrowheads="1"/>
          </p:cNvSpPr>
          <p:nvPr/>
        </p:nvSpPr>
        <p:spPr bwMode="auto">
          <a:xfrm>
            <a:off x="7239000" y="50101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C000"/>
                </a:solidFill>
              </a:rPr>
              <a:t>3.</a:t>
            </a:r>
          </a:p>
        </p:txBody>
      </p:sp>
      <p:sp>
        <p:nvSpPr>
          <p:cNvPr id="3095" name="TextBox 22"/>
          <p:cNvSpPr txBox="1">
            <a:spLocks noChangeArrowheads="1"/>
          </p:cNvSpPr>
          <p:nvPr/>
        </p:nvSpPr>
        <p:spPr bwMode="auto">
          <a:xfrm>
            <a:off x="4876800" y="50101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6600"/>
                </a:solidFill>
              </a:rPr>
              <a:t>4.</a:t>
            </a:r>
          </a:p>
        </p:txBody>
      </p:sp>
      <p:sp>
        <p:nvSpPr>
          <p:cNvPr id="3096" name="TextBox 23"/>
          <p:cNvSpPr txBox="1">
            <a:spLocks noChangeArrowheads="1"/>
          </p:cNvSpPr>
          <p:nvPr/>
        </p:nvSpPr>
        <p:spPr bwMode="auto">
          <a:xfrm>
            <a:off x="3581400" y="50292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9900"/>
                </a:solidFill>
              </a:rPr>
              <a:t>5.</a:t>
            </a:r>
          </a:p>
        </p:txBody>
      </p:sp>
      <p:sp>
        <p:nvSpPr>
          <p:cNvPr id="3097" name="TextBox 24"/>
          <p:cNvSpPr txBox="1">
            <a:spLocks noChangeArrowheads="1"/>
          </p:cNvSpPr>
          <p:nvPr/>
        </p:nvSpPr>
        <p:spPr bwMode="auto">
          <a:xfrm>
            <a:off x="1981200" y="50292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CC0099"/>
                </a:solidFill>
              </a:rPr>
              <a:t>6.</a:t>
            </a:r>
          </a:p>
        </p:txBody>
      </p:sp>
      <p:sp>
        <p:nvSpPr>
          <p:cNvPr id="3098" name="TextBox 25"/>
          <p:cNvSpPr txBox="1">
            <a:spLocks noChangeArrowheads="1"/>
          </p:cNvSpPr>
          <p:nvPr/>
        </p:nvSpPr>
        <p:spPr bwMode="auto">
          <a:xfrm>
            <a:off x="2514600" y="63246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00FF"/>
                </a:solidFill>
              </a:rPr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226886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066800"/>
            <a:ext cx="8763000" cy="5105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n-US" sz="2800" kern="0" smtClean="0">
                <a:solidFill>
                  <a:srgbClr val="FF0000"/>
                </a:solidFill>
              </a:rPr>
              <a:t>I-</a:t>
            </a:r>
            <a:r>
              <a:rPr lang="en-US" sz="2800" kern="0" smtClean="0"/>
              <a:t> </a:t>
            </a:r>
            <a:r>
              <a:rPr lang="en-US" sz="2800" kern="0" smtClean="0">
                <a:solidFill>
                  <a:srgbClr val="00B050"/>
                </a:solidFill>
              </a:rPr>
              <a:t>La familia Lopez.  </a:t>
            </a:r>
            <a:r>
              <a:rPr lang="en-US" sz="2800" kern="0" smtClean="0"/>
              <a:t>Responde en oraciones completas.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¿Cuántas personas hay en la familia López? </a:t>
            </a:r>
            <a:r>
              <a:rPr lang="es-ES_tradnl" altLang="en-US" sz="2800" i="1" kern="0" smtClean="0"/>
              <a:t>(cinco personas)</a:t>
            </a: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¿Tienen ellos una casa o un apartamento? </a:t>
            </a:r>
            <a:r>
              <a:rPr lang="es-ES_tradnl" altLang="en-US" sz="2800" i="1" kern="0" smtClean="0"/>
              <a:t>(una casa)</a:t>
            </a: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¿Dónde viven ellos? </a:t>
            </a:r>
            <a:r>
              <a:rPr lang="es-ES_tradnl" altLang="en-US" sz="2800" i="1" kern="0" smtClean="0"/>
              <a:t>(Barcelona)</a:t>
            </a: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¿Cuántos cuartos tiene su casa? </a:t>
            </a:r>
            <a:r>
              <a:rPr lang="es-ES_tradnl" altLang="en-US" sz="2800" i="1" kern="0" smtClean="0"/>
              <a:t>(ocho)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45515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90600"/>
            <a:ext cx="91440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kern="0" smtClean="0"/>
              <a:t> </a:t>
            </a:r>
            <a:r>
              <a:rPr lang="es-ES_tradnl" altLang="en-US" sz="2800" b="1" kern="0" smtClean="0">
                <a:solidFill>
                  <a:srgbClr val="00B050"/>
                </a:solidFill>
              </a:rPr>
              <a:t>Expresiones. </a:t>
            </a:r>
            <a:r>
              <a:rPr lang="es-ES_tradnl" altLang="en-US" sz="2800" kern="0" smtClean="0"/>
              <a:t>Copia y empareja. </a:t>
            </a:r>
            <a:r>
              <a:rPr lang="es-ES_tradnl" altLang="en-US" sz="2800" i="1" kern="0" smtClean="0"/>
              <a:t>(match)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Leer ___	  	a. mucho en la escuela.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Escribir	 ___	  	b. al quinto piso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Vivir ___	  	c. una novela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Aprender ___  	d. un alumno bueno y serio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Vender ___	         e. una carta con bolígrafo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Comer 	___	  	f. una limonada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Ver  ___		g. en una casa privada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Ser ___		h. un programa deportivo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Subir ___		i. fruta en el mercado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Beber	___		j. carne, ensalada y papas.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50412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El verbo TENER </a:t>
            </a:r>
            <a:r>
              <a:rPr lang="en-US" altLang="en-US" i="1" smtClean="0">
                <a:solidFill>
                  <a:srgbClr val="FF0000"/>
                </a:solidFill>
              </a:rPr>
              <a:t>(to have)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verbo</a:t>
            </a:r>
            <a:r>
              <a:rPr lang="en-US" altLang="en-US" sz="2800" dirty="0" smtClean="0"/>
              <a:t> TENER es un </a:t>
            </a:r>
            <a:r>
              <a:rPr lang="en-US" altLang="en-US" sz="2800" dirty="0" err="1" smtClean="0"/>
              <a:t>verbo</a:t>
            </a:r>
            <a:r>
              <a:rPr lang="en-US" altLang="en-US" sz="2800" dirty="0" smtClean="0"/>
              <a:t> irregular “-GO” </a:t>
            </a:r>
            <a:r>
              <a:rPr lang="en-US" altLang="en-US" sz="2800" dirty="0" err="1" smtClean="0"/>
              <a:t>porque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primera</a:t>
            </a:r>
            <a:r>
              <a:rPr lang="en-US" altLang="en-US" sz="2800" dirty="0" smtClean="0"/>
              <a:t> persona TENER </a:t>
            </a:r>
            <a:r>
              <a:rPr lang="en-US" altLang="en-US" sz="2800" dirty="0" err="1" smtClean="0"/>
              <a:t>termina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“–go.”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verbo</a:t>
            </a:r>
            <a:r>
              <a:rPr lang="en-US" altLang="en-US" sz="2800" dirty="0" smtClean="0"/>
              <a:t> TENER </a:t>
            </a:r>
            <a:r>
              <a:rPr lang="en-US" altLang="en-US" sz="2800" dirty="0" err="1" smtClean="0"/>
              <a:t>tambien</a:t>
            </a:r>
            <a:r>
              <a:rPr lang="en-US" altLang="en-US" sz="2800" dirty="0" smtClean="0"/>
              <a:t> es irregular </a:t>
            </a:r>
            <a:r>
              <a:rPr lang="en-US" altLang="en-US" sz="2800" dirty="0" err="1" smtClean="0"/>
              <a:t>porque</a:t>
            </a:r>
            <a:r>
              <a:rPr lang="en-US" altLang="en-US" sz="2800" dirty="0" smtClean="0"/>
              <a:t> la RAIZ del </a:t>
            </a:r>
            <a:r>
              <a:rPr lang="en-US" altLang="en-US" sz="2800" dirty="0" err="1" smtClean="0"/>
              <a:t>verbo</a:t>
            </a:r>
            <a:r>
              <a:rPr lang="en-US" altLang="en-US" sz="2800" dirty="0" smtClean="0"/>
              <a:t> cambia.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/>
              <a:t>TENER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se </a:t>
            </a:r>
            <a:r>
              <a:rPr lang="en-US" altLang="en-US" sz="2800" dirty="0" err="1" smtClean="0"/>
              <a:t>conjuga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verbo</a:t>
            </a:r>
            <a:r>
              <a:rPr lang="en-US" altLang="en-US" sz="2800" dirty="0" smtClean="0"/>
              <a:t> TENER?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 smtClean="0"/>
              <a:t>		</a:t>
            </a: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				</a:t>
            </a:r>
            <a:r>
              <a:rPr lang="en-US" altLang="en-US" sz="2800" dirty="0" err="1" smtClean="0"/>
              <a:t>Nosotros</a:t>
            </a:r>
            <a:endParaRPr lang="en-US" alt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 smtClean="0"/>
              <a:t>		</a:t>
            </a:r>
            <a:r>
              <a:rPr lang="en-US" altLang="en-US" sz="2800" dirty="0" err="1" smtClean="0"/>
              <a:t>Tu</a:t>
            </a:r>
            <a:r>
              <a:rPr lang="en-US" altLang="en-US" sz="2800" dirty="0" smtClean="0"/>
              <a:t>		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 smtClean="0"/>
              <a:t>	   </a:t>
            </a: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ella</a:t>
            </a:r>
            <a:r>
              <a:rPr lang="en-US" altLang="en-US" sz="2800" dirty="0" smtClean="0"/>
              <a:t>				</a:t>
            </a:r>
            <a:r>
              <a:rPr lang="en-US" altLang="en-US" sz="2800" dirty="0" err="1" smtClean="0"/>
              <a:t>Ellos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ellas</a:t>
            </a:r>
            <a:r>
              <a:rPr lang="en-US" altLang="en-US" sz="2800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 smtClean="0"/>
              <a:t>		</a:t>
            </a:r>
            <a:r>
              <a:rPr lang="en-US" altLang="en-US" sz="2800" dirty="0" err="1" smtClean="0"/>
              <a:t>Ud</a:t>
            </a:r>
            <a:r>
              <a:rPr lang="en-US" altLang="en-US" sz="2800" dirty="0" smtClean="0"/>
              <a:t>.				      </a:t>
            </a:r>
            <a:r>
              <a:rPr lang="en-US" altLang="en-US" sz="2800" dirty="0" err="1" smtClean="0"/>
              <a:t>Uds</a:t>
            </a:r>
            <a:r>
              <a:rPr lang="en-US" altLang="en-US" sz="2800" dirty="0" smtClean="0"/>
              <a:t>.</a:t>
            </a: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4071938" y="2438400"/>
            <a:ext cx="652462" cy="609600"/>
          </a:xfrm>
          <a:prstGeom prst="ellips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en-US" altLang="en-US" sz="1800">
              <a:solidFill>
                <a:prstClr val="black"/>
              </a:solidFill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724400" y="2971800"/>
            <a:ext cx="68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176462" y="2133600"/>
            <a:ext cx="209073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en-US" altLang="en-US" sz="2400" i="1" dirty="0">
              <a:solidFill>
                <a:srgbClr val="00B050"/>
              </a:solidFill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i="1" dirty="0">
                <a:solidFill>
                  <a:srgbClr val="00B050"/>
                </a:solidFill>
              </a:rPr>
              <a:t>(root)</a:t>
            </a:r>
            <a:r>
              <a:rPr lang="en-US" altLang="en-US" sz="2400" i="1" dirty="0" err="1">
                <a:solidFill>
                  <a:srgbClr val="00B050"/>
                </a:solidFill>
              </a:rPr>
              <a:t>Raiz</a:t>
            </a:r>
            <a:endParaRPr lang="en-US" altLang="en-US" sz="2400" i="1" dirty="0">
              <a:solidFill>
                <a:srgbClr val="00B050"/>
              </a:solidFill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614738" y="2770909"/>
            <a:ext cx="381000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489864" y="2542309"/>
            <a:ext cx="3209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i="1" dirty="0" err="1">
                <a:solidFill>
                  <a:srgbClr val="0000FF"/>
                </a:solidFill>
              </a:rPr>
              <a:t>Terminacion</a:t>
            </a:r>
            <a:r>
              <a:rPr lang="en-US" altLang="en-US" sz="2400" i="1" dirty="0">
                <a:solidFill>
                  <a:srgbClr val="0000FF"/>
                </a:solidFill>
              </a:rPr>
              <a:t> (ending)</a:t>
            </a: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>
            <a:off x="5334000" y="3200400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694367" y="3877396"/>
            <a:ext cx="1252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800" b="1" dirty="0" err="1">
                <a:solidFill>
                  <a:srgbClr val="0000FF"/>
                </a:solidFill>
              </a:rPr>
              <a:t>Tengo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722076" y="4419600"/>
            <a:ext cx="13128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800" b="1" dirty="0" err="1">
                <a:solidFill>
                  <a:srgbClr val="0000FF"/>
                </a:solidFill>
              </a:rPr>
              <a:t>T</a:t>
            </a:r>
            <a:r>
              <a:rPr lang="en-US" altLang="en-US" sz="2800" b="1" u="sng" dirty="0" err="1">
                <a:solidFill>
                  <a:srgbClr val="0000FF"/>
                </a:solidFill>
              </a:rPr>
              <a:t>ie</a:t>
            </a:r>
            <a:r>
              <a:rPr lang="en-US" altLang="en-US" sz="2800" b="1" dirty="0" err="1">
                <a:solidFill>
                  <a:srgbClr val="0000FF"/>
                </a:solidFill>
              </a:rPr>
              <a:t>nes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920513" y="5105400"/>
            <a:ext cx="11144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800" b="1" dirty="0" err="1">
                <a:solidFill>
                  <a:srgbClr val="0000FF"/>
                </a:solidFill>
              </a:rPr>
              <a:t>T</a:t>
            </a:r>
            <a:r>
              <a:rPr lang="en-US" altLang="en-US" sz="2800" b="1" u="sng" dirty="0" err="1">
                <a:solidFill>
                  <a:srgbClr val="0000FF"/>
                </a:solidFill>
              </a:rPr>
              <a:t>ie</a:t>
            </a:r>
            <a:r>
              <a:rPr lang="en-US" altLang="en-US" sz="2800" b="1" dirty="0" err="1">
                <a:solidFill>
                  <a:srgbClr val="0000FF"/>
                </a:solidFill>
              </a:rPr>
              <a:t>ne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553200" y="3962400"/>
            <a:ext cx="1747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800" b="1" dirty="0" err="1">
                <a:solidFill>
                  <a:srgbClr val="008000"/>
                </a:solidFill>
              </a:rPr>
              <a:t>Tenemos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6629400" y="5105400"/>
            <a:ext cx="13319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800" b="1" dirty="0" err="1">
                <a:solidFill>
                  <a:srgbClr val="0000FF"/>
                </a:solidFill>
              </a:rPr>
              <a:t>T</a:t>
            </a:r>
            <a:r>
              <a:rPr lang="en-US" altLang="en-US" sz="2800" b="1" u="sng" dirty="0" err="1">
                <a:solidFill>
                  <a:srgbClr val="0000FF"/>
                </a:solidFill>
              </a:rPr>
              <a:t>ie</a:t>
            </a:r>
            <a:r>
              <a:rPr lang="en-US" altLang="en-US" sz="2800" b="1" dirty="0" err="1">
                <a:solidFill>
                  <a:srgbClr val="0000FF"/>
                </a:solidFill>
              </a:rPr>
              <a:t>nen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05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Ejerercicios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Escribe 2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originales</a:t>
            </a:r>
            <a:r>
              <a:rPr lang="en-US" altLang="en-US" dirty="0" smtClean="0"/>
              <a:t> con </a:t>
            </a:r>
            <a:r>
              <a:rPr lang="en-US" altLang="en-US" dirty="0" err="1" smtClean="0"/>
              <a:t>cada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(each)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conjugacion</a:t>
            </a:r>
            <a:r>
              <a:rPr lang="en-US" altLang="en-US" dirty="0" smtClean="0"/>
              <a:t> del </a:t>
            </a:r>
            <a:r>
              <a:rPr lang="en-US" altLang="en-US" dirty="0" err="1" smtClean="0"/>
              <a:t>verbo</a:t>
            </a:r>
            <a:r>
              <a:rPr lang="en-US" altLang="en-US" dirty="0" smtClean="0"/>
              <a:t> TENER. </a:t>
            </a:r>
            <a:r>
              <a:rPr lang="en-US" altLang="en-US" i="1" dirty="0" smtClean="0"/>
              <a:t>(10 in total)</a:t>
            </a:r>
            <a:endParaRPr lang="en-US" altLang="en-US" dirty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 smtClean="0"/>
              <a:t>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MI FAMILIA Y MI CASA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Tarea 12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3870</TotalTime>
  <Words>293</Words>
  <Application>Microsoft Office PowerPoint</Application>
  <PresentationFormat>On-screen Show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Office Theme</vt:lpstr>
      <vt:lpstr>PowerPoint Presentation</vt:lpstr>
      <vt:lpstr>Repaso de Vocabulario:</vt:lpstr>
      <vt:lpstr>Repaso de Vocabulario</vt:lpstr>
      <vt:lpstr>PowerPoint Presentation</vt:lpstr>
      <vt:lpstr>PowerPoint Presentation</vt:lpstr>
      <vt:lpstr>El verbo TENER (to have)</vt:lpstr>
      <vt:lpstr>Ejerercicios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6nh/il La fecha es el 4 de marzo del 2011</dc:title>
  <dc:creator>Helen Zumaeta</dc:creator>
  <cp:lastModifiedBy>Helen Zumaeta</cp:lastModifiedBy>
  <cp:revision>30</cp:revision>
  <cp:lastPrinted>2014-09-30T13:25:55Z</cp:lastPrinted>
  <dcterms:created xsi:type="dcterms:W3CDTF">2011-02-28T17:52:45Z</dcterms:created>
  <dcterms:modified xsi:type="dcterms:W3CDTF">2017-10-12T16:55:46Z</dcterms:modified>
</cp:coreProperties>
</file>